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n-GB"/>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GB"/>
          </a:p>
        </p:txBody>
      </p:sp>
      <p:sp>
        <p:nvSpPr>
          <p:cNvPr id="4" name="3 Marcador de fecha"/>
          <p:cNvSpPr>
            <a:spLocks noGrp="1"/>
          </p:cNvSpPr>
          <p:nvPr>
            <p:ph type="dt" sz="half" idx="10"/>
          </p:nvPr>
        </p:nvSpPr>
        <p:spPr/>
        <p:txBody>
          <a:bodyPr/>
          <a:lstStyle/>
          <a:p>
            <a:fld id="{AA159CB6-FF01-49C8-83F8-EA2E16C682A9}" type="datetimeFigureOut">
              <a:rPr lang="en-GB" smtClean="0"/>
              <a:t>22/01/2013</a:t>
            </a:fld>
            <a:endParaRPr lang="en-GB"/>
          </a:p>
        </p:txBody>
      </p:sp>
      <p:sp>
        <p:nvSpPr>
          <p:cNvPr id="5" name="4 Marcador de pie de página"/>
          <p:cNvSpPr>
            <a:spLocks noGrp="1"/>
          </p:cNvSpPr>
          <p:nvPr>
            <p:ph type="ftr" sz="quarter" idx="11"/>
          </p:nvPr>
        </p:nvSpPr>
        <p:spPr/>
        <p:txBody>
          <a:bodyPr/>
          <a:lstStyle/>
          <a:p>
            <a:endParaRPr lang="en-GB"/>
          </a:p>
        </p:txBody>
      </p:sp>
      <p:sp>
        <p:nvSpPr>
          <p:cNvPr id="6" name="5 Marcador de número de diapositiva"/>
          <p:cNvSpPr>
            <a:spLocks noGrp="1"/>
          </p:cNvSpPr>
          <p:nvPr>
            <p:ph type="sldNum" sz="quarter" idx="12"/>
          </p:nvPr>
        </p:nvSpPr>
        <p:spPr/>
        <p:txBody>
          <a:bodyPr/>
          <a:lstStyle/>
          <a:p>
            <a:fld id="{9DB9F820-936D-41CC-B0F2-73AA0DDA4E0F}" type="slidenum">
              <a:rPr lang="en-GB" smtClean="0"/>
              <a:t>‹Nº›</a:t>
            </a:fld>
            <a:endParaRPr lang="en-GB"/>
          </a:p>
        </p:txBody>
      </p:sp>
    </p:spTree>
    <p:extLst>
      <p:ext uri="{BB962C8B-B14F-4D97-AF65-F5344CB8AC3E}">
        <p14:creationId xmlns:p14="http://schemas.microsoft.com/office/powerpoint/2010/main" val="3994457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GB"/>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GB"/>
          </a:p>
        </p:txBody>
      </p:sp>
      <p:sp>
        <p:nvSpPr>
          <p:cNvPr id="4" name="3 Marcador de fecha"/>
          <p:cNvSpPr>
            <a:spLocks noGrp="1"/>
          </p:cNvSpPr>
          <p:nvPr>
            <p:ph type="dt" sz="half" idx="10"/>
          </p:nvPr>
        </p:nvSpPr>
        <p:spPr/>
        <p:txBody>
          <a:bodyPr/>
          <a:lstStyle/>
          <a:p>
            <a:fld id="{AA159CB6-FF01-49C8-83F8-EA2E16C682A9}" type="datetimeFigureOut">
              <a:rPr lang="en-GB" smtClean="0"/>
              <a:t>22/01/2013</a:t>
            </a:fld>
            <a:endParaRPr lang="en-GB"/>
          </a:p>
        </p:txBody>
      </p:sp>
      <p:sp>
        <p:nvSpPr>
          <p:cNvPr id="5" name="4 Marcador de pie de página"/>
          <p:cNvSpPr>
            <a:spLocks noGrp="1"/>
          </p:cNvSpPr>
          <p:nvPr>
            <p:ph type="ftr" sz="quarter" idx="11"/>
          </p:nvPr>
        </p:nvSpPr>
        <p:spPr/>
        <p:txBody>
          <a:bodyPr/>
          <a:lstStyle/>
          <a:p>
            <a:endParaRPr lang="en-GB"/>
          </a:p>
        </p:txBody>
      </p:sp>
      <p:sp>
        <p:nvSpPr>
          <p:cNvPr id="6" name="5 Marcador de número de diapositiva"/>
          <p:cNvSpPr>
            <a:spLocks noGrp="1"/>
          </p:cNvSpPr>
          <p:nvPr>
            <p:ph type="sldNum" sz="quarter" idx="12"/>
          </p:nvPr>
        </p:nvSpPr>
        <p:spPr/>
        <p:txBody>
          <a:bodyPr/>
          <a:lstStyle/>
          <a:p>
            <a:fld id="{9DB9F820-936D-41CC-B0F2-73AA0DDA4E0F}" type="slidenum">
              <a:rPr lang="en-GB" smtClean="0"/>
              <a:t>‹Nº›</a:t>
            </a:fld>
            <a:endParaRPr lang="en-GB"/>
          </a:p>
        </p:txBody>
      </p:sp>
    </p:spTree>
    <p:extLst>
      <p:ext uri="{BB962C8B-B14F-4D97-AF65-F5344CB8AC3E}">
        <p14:creationId xmlns:p14="http://schemas.microsoft.com/office/powerpoint/2010/main" val="2110518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GB"/>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GB"/>
          </a:p>
        </p:txBody>
      </p:sp>
      <p:sp>
        <p:nvSpPr>
          <p:cNvPr id="4" name="3 Marcador de fecha"/>
          <p:cNvSpPr>
            <a:spLocks noGrp="1"/>
          </p:cNvSpPr>
          <p:nvPr>
            <p:ph type="dt" sz="half" idx="10"/>
          </p:nvPr>
        </p:nvSpPr>
        <p:spPr/>
        <p:txBody>
          <a:bodyPr/>
          <a:lstStyle/>
          <a:p>
            <a:fld id="{AA159CB6-FF01-49C8-83F8-EA2E16C682A9}" type="datetimeFigureOut">
              <a:rPr lang="en-GB" smtClean="0"/>
              <a:t>22/01/2013</a:t>
            </a:fld>
            <a:endParaRPr lang="en-GB"/>
          </a:p>
        </p:txBody>
      </p:sp>
      <p:sp>
        <p:nvSpPr>
          <p:cNvPr id="5" name="4 Marcador de pie de página"/>
          <p:cNvSpPr>
            <a:spLocks noGrp="1"/>
          </p:cNvSpPr>
          <p:nvPr>
            <p:ph type="ftr" sz="quarter" idx="11"/>
          </p:nvPr>
        </p:nvSpPr>
        <p:spPr/>
        <p:txBody>
          <a:bodyPr/>
          <a:lstStyle/>
          <a:p>
            <a:endParaRPr lang="en-GB"/>
          </a:p>
        </p:txBody>
      </p:sp>
      <p:sp>
        <p:nvSpPr>
          <p:cNvPr id="6" name="5 Marcador de número de diapositiva"/>
          <p:cNvSpPr>
            <a:spLocks noGrp="1"/>
          </p:cNvSpPr>
          <p:nvPr>
            <p:ph type="sldNum" sz="quarter" idx="12"/>
          </p:nvPr>
        </p:nvSpPr>
        <p:spPr/>
        <p:txBody>
          <a:bodyPr/>
          <a:lstStyle/>
          <a:p>
            <a:fld id="{9DB9F820-936D-41CC-B0F2-73AA0DDA4E0F}" type="slidenum">
              <a:rPr lang="en-GB" smtClean="0"/>
              <a:t>‹Nº›</a:t>
            </a:fld>
            <a:endParaRPr lang="en-GB"/>
          </a:p>
        </p:txBody>
      </p:sp>
    </p:spTree>
    <p:extLst>
      <p:ext uri="{BB962C8B-B14F-4D97-AF65-F5344CB8AC3E}">
        <p14:creationId xmlns:p14="http://schemas.microsoft.com/office/powerpoint/2010/main" val="1711630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GB"/>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GB"/>
          </a:p>
        </p:txBody>
      </p:sp>
      <p:sp>
        <p:nvSpPr>
          <p:cNvPr id="4" name="3 Marcador de fecha"/>
          <p:cNvSpPr>
            <a:spLocks noGrp="1"/>
          </p:cNvSpPr>
          <p:nvPr>
            <p:ph type="dt" sz="half" idx="10"/>
          </p:nvPr>
        </p:nvSpPr>
        <p:spPr/>
        <p:txBody>
          <a:bodyPr/>
          <a:lstStyle/>
          <a:p>
            <a:fld id="{AA159CB6-FF01-49C8-83F8-EA2E16C682A9}" type="datetimeFigureOut">
              <a:rPr lang="en-GB" smtClean="0"/>
              <a:t>22/01/2013</a:t>
            </a:fld>
            <a:endParaRPr lang="en-GB"/>
          </a:p>
        </p:txBody>
      </p:sp>
      <p:sp>
        <p:nvSpPr>
          <p:cNvPr id="5" name="4 Marcador de pie de página"/>
          <p:cNvSpPr>
            <a:spLocks noGrp="1"/>
          </p:cNvSpPr>
          <p:nvPr>
            <p:ph type="ftr" sz="quarter" idx="11"/>
          </p:nvPr>
        </p:nvSpPr>
        <p:spPr/>
        <p:txBody>
          <a:bodyPr/>
          <a:lstStyle/>
          <a:p>
            <a:endParaRPr lang="en-GB"/>
          </a:p>
        </p:txBody>
      </p:sp>
      <p:sp>
        <p:nvSpPr>
          <p:cNvPr id="6" name="5 Marcador de número de diapositiva"/>
          <p:cNvSpPr>
            <a:spLocks noGrp="1"/>
          </p:cNvSpPr>
          <p:nvPr>
            <p:ph type="sldNum" sz="quarter" idx="12"/>
          </p:nvPr>
        </p:nvSpPr>
        <p:spPr/>
        <p:txBody>
          <a:bodyPr/>
          <a:lstStyle/>
          <a:p>
            <a:fld id="{9DB9F820-936D-41CC-B0F2-73AA0DDA4E0F}" type="slidenum">
              <a:rPr lang="en-GB" smtClean="0"/>
              <a:t>‹Nº›</a:t>
            </a:fld>
            <a:endParaRPr lang="en-GB"/>
          </a:p>
        </p:txBody>
      </p:sp>
    </p:spTree>
    <p:extLst>
      <p:ext uri="{BB962C8B-B14F-4D97-AF65-F5344CB8AC3E}">
        <p14:creationId xmlns:p14="http://schemas.microsoft.com/office/powerpoint/2010/main" val="3588757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n-GB"/>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A159CB6-FF01-49C8-83F8-EA2E16C682A9}" type="datetimeFigureOut">
              <a:rPr lang="en-GB" smtClean="0"/>
              <a:t>22/01/2013</a:t>
            </a:fld>
            <a:endParaRPr lang="en-GB"/>
          </a:p>
        </p:txBody>
      </p:sp>
      <p:sp>
        <p:nvSpPr>
          <p:cNvPr id="5" name="4 Marcador de pie de página"/>
          <p:cNvSpPr>
            <a:spLocks noGrp="1"/>
          </p:cNvSpPr>
          <p:nvPr>
            <p:ph type="ftr" sz="quarter" idx="11"/>
          </p:nvPr>
        </p:nvSpPr>
        <p:spPr/>
        <p:txBody>
          <a:bodyPr/>
          <a:lstStyle/>
          <a:p>
            <a:endParaRPr lang="en-GB"/>
          </a:p>
        </p:txBody>
      </p:sp>
      <p:sp>
        <p:nvSpPr>
          <p:cNvPr id="6" name="5 Marcador de número de diapositiva"/>
          <p:cNvSpPr>
            <a:spLocks noGrp="1"/>
          </p:cNvSpPr>
          <p:nvPr>
            <p:ph type="sldNum" sz="quarter" idx="12"/>
          </p:nvPr>
        </p:nvSpPr>
        <p:spPr/>
        <p:txBody>
          <a:bodyPr/>
          <a:lstStyle/>
          <a:p>
            <a:fld id="{9DB9F820-936D-41CC-B0F2-73AA0DDA4E0F}" type="slidenum">
              <a:rPr lang="en-GB" smtClean="0"/>
              <a:t>‹Nº›</a:t>
            </a:fld>
            <a:endParaRPr lang="en-GB"/>
          </a:p>
        </p:txBody>
      </p:sp>
    </p:spTree>
    <p:extLst>
      <p:ext uri="{BB962C8B-B14F-4D97-AF65-F5344CB8AC3E}">
        <p14:creationId xmlns:p14="http://schemas.microsoft.com/office/powerpoint/2010/main" val="36338659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GB"/>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GB"/>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GB"/>
          </a:p>
        </p:txBody>
      </p:sp>
      <p:sp>
        <p:nvSpPr>
          <p:cNvPr id="5" name="4 Marcador de fecha"/>
          <p:cNvSpPr>
            <a:spLocks noGrp="1"/>
          </p:cNvSpPr>
          <p:nvPr>
            <p:ph type="dt" sz="half" idx="10"/>
          </p:nvPr>
        </p:nvSpPr>
        <p:spPr/>
        <p:txBody>
          <a:bodyPr/>
          <a:lstStyle/>
          <a:p>
            <a:fld id="{AA159CB6-FF01-49C8-83F8-EA2E16C682A9}" type="datetimeFigureOut">
              <a:rPr lang="en-GB" smtClean="0"/>
              <a:t>22/01/2013</a:t>
            </a:fld>
            <a:endParaRPr lang="en-GB"/>
          </a:p>
        </p:txBody>
      </p:sp>
      <p:sp>
        <p:nvSpPr>
          <p:cNvPr id="6" name="5 Marcador de pie de página"/>
          <p:cNvSpPr>
            <a:spLocks noGrp="1"/>
          </p:cNvSpPr>
          <p:nvPr>
            <p:ph type="ftr" sz="quarter" idx="11"/>
          </p:nvPr>
        </p:nvSpPr>
        <p:spPr/>
        <p:txBody>
          <a:bodyPr/>
          <a:lstStyle/>
          <a:p>
            <a:endParaRPr lang="en-GB"/>
          </a:p>
        </p:txBody>
      </p:sp>
      <p:sp>
        <p:nvSpPr>
          <p:cNvPr id="7" name="6 Marcador de número de diapositiva"/>
          <p:cNvSpPr>
            <a:spLocks noGrp="1"/>
          </p:cNvSpPr>
          <p:nvPr>
            <p:ph type="sldNum" sz="quarter" idx="12"/>
          </p:nvPr>
        </p:nvSpPr>
        <p:spPr/>
        <p:txBody>
          <a:bodyPr/>
          <a:lstStyle/>
          <a:p>
            <a:fld id="{9DB9F820-936D-41CC-B0F2-73AA0DDA4E0F}" type="slidenum">
              <a:rPr lang="en-GB" smtClean="0"/>
              <a:t>‹Nº›</a:t>
            </a:fld>
            <a:endParaRPr lang="en-GB"/>
          </a:p>
        </p:txBody>
      </p:sp>
    </p:spTree>
    <p:extLst>
      <p:ext uri="{BB962C8B-B14F-4D97-AF65-F5344CB8AC3E}">
        <p14:creationId xmlns:p14="http://schemas.microsoft.com/office/powerpoint/2010/main" val="4232572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n-GB"/>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GB"/>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GB"/>
          </a:p>
        </p:txBody>
      </p:sp>
      <p:sp>
        <p:nvSpPr>
          <p:cNvPr id="7" name="6 Marcador de fecha"/>
          <p:cNvSpPr>
            <a:spLocks noGrp="1"/>
          </p:cNvSpPr>
          <p:nvPr>
            <p:ph type="dt" sz="half" idx="10"/>
          </p:nvPr>
        </p:nvSpPr>
        <p:spPr/>
        <p:txBody>
          <a:bodyPr/>
          <a:lstStyle/>
          <a:p>
            <a:fld id="{AA159CB6-FF01-49C8-83F8-EA2E16C682A9}" type="datetimeFigureOut">
              <a:rPr lang="en-GB" smtClean="0"/>
              <a:t>22/01/2013</a:t>
            </a:fld>
            <a:endParaRPr lang="en-GB"/>
          </a:p>
        </p:txBody>
      </p:sp>
      <p:sp>
        <p:nvSpPr>
          <p:cNvPr id="8" name="7 Marcador de pie de página"/>
          <p:cNvSpPr>
            <a:spLocks noGrp="1"/>
          </p:cNvSpPr>
          <p:nvPr>
            <p:ph type="ftr" sz="quarter" idx="11"/>
          </p:nvPr>
        </p:nvSpPr>
        <p:spPr/>
        <p:txBody>
          <a:bodyPr/>
          <a:lstStyle/>
          <a:p>
            <a:endParaRPr lang="en-GB"/>
          </a:p>
        </p:txBody>
      </p:sp>
      <p:sp>
        <p:nvSpPr>
          <p:cNvPr id="9" name="8 Marcador de número de diapositiva"/>
          <p:cNvSpPr>
            <a:spLocks noGrp="1"/>
          </p:cNvSpPr>
          <p:nvPr>
            <p:ph type="sldNum" sz="quarter" idx="12"/>
          </p:nvPr>
        </p:nvSpPr>
        <p:spPr/>
        <p:txBody>
          <a:bodyPr/>
          <a:lstStyle/>
          <a:p>
            <a:fld id="{9DB9F820-936D-41CC-B0F2-73AA0DDA4E0F}" type="slidenum">
              <a:rPr lang="en-GB" smtClean="0"/>
              <a:t>‹Nº›</a:t>
            </a:fld>
            <a:endParaRPr lang="en-GB"/>
          </a:p>
        </p:txBody>
      </p:sp>
    </p:spTree>
    <p:extLst>
      <p:ext uri="{BB962C8B-B14F-4D97-AF65-F5344CB8AC3E}">
        <p14:creationId xmlns:p14="http://schemas.microsoft.com/office/powerpoint/2010/main" val="522529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GB"/>
          </a:p>
        </p:txBody>
      </p:sp>
      <p:sp>
        <p:nvSpPr>
          <p:cNvPr id="3" name="2 Marcador de fecha"/>
          <p:cNvSpPr>
            <a:spLocks noGrp="1"/>
          </p:cNvSpPr>
          <p:nvPr>
            <p:ph type="dt" sz="half" idx="10"/>
          </p:nvPr>
        </p:nvSpPr>
        <p:spPr/>
        <p:txBody>
          <a:bodyPr/>
          <a:lstStyle/>
          <a:p>
            <a:fld id="{AA159CB6-FF01-49C8-83F8-EA2E16C682A9}" type="datetimeFigureOut">
              <a:rPr lang="en-GB" smtClean="0"/>
              <a:t>22/01/2013</a:t>
            </a:fld>
            <a:endParaRPr lang="en-GB"/>
          </a:p>
        </p:txBody>
      </p:sp>
      <p:sp>
        <p:nvSpPr>
          <p:cNvPr id="4" name="3 Marcador de pie de página"/>
          <p:cNvSpPr>
            <a:spLocks noGrp="1"/>
          </p:cNvSpPr>
          <p:nvPr>
            <p:ph type="ftr" sz="quarter" idx="11"/>
          </p:nvPr>
        </p:nvSpPr>
        <p:spPr/>
        <p:txBody>
          <a:bodyPr/>
          <a:lstStyle/>
          <a:p>
            <a:endParaRPr lang="en-GB"/>
          </a:p>
        </p:txBody>
      </p:sp>
      <p:sp>
        <p:nvSpPr>
          <p:cNvPr id="5" name="4 Marcador de número de diapositiva"/>
          <p:cNvSpPr>
            <a:spLocks noGrp="1"/>
          </p:cNvSpPr>
          <p:nvPr>
            <p:ph type="sldNum" sz="quarter" idx="12"/>
          </p:nvPr>
        </p:nvSpPr>
        <p:spPr/>
        <p:txBody>
          <a:bodyPr/>
          <a:lstStyle/>
          <a:p>
            <a:fld id="{9DB9F820-936D-41CC-B0F2-73AA0DDA4E0F}" type="slidenum">
              <a:rPr lang="en-GB" smtClean="0"/>
              <a:t>‹Nº›</a:t>
            </a:fld>
            <a:endParaRPr lang="en-GB"/>
          </a:p>
        </p:txBody>
      </p:sp>
    </p:spTree>
    <p:extLst>
      <p:ext uri="{BB962C8B-B14F-4D97-AF65-F5344CB8AC3E}">
        <p14:creationId xmlns:p14="http://schemas.microsoft.com/office/powerpoint/2010/main" val="1302290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A159CB6-FF01-49C8-83F8-EA2E16C682A9}" type="datetimeFigureOut">
              <a:rPr lang="en-GB" smtClean="0"/>
              <a:t>22/01/2013</a:t>
            </a:fld>
            <a:endParaRPr lang="en-GB"/>
          </a:p>
        </p:txBody>
      </p:sp>
      <p:sp>
        <p:nvSpPr>
          <p:cNvPr id="3" name="2 Marcador de pie de página"/>
          <p:cNvSpPr>
            <a:spLocks noGrp="1"/>
          </p:cNvSpPr>
          <p:nvPr>
            <p:ph type="ftr" sz="quarter" idx="11"/>
          </p:nvPr>
        </p:nvSpPr>
        <p:spPr/>
        <p:txBody>
          <a:bodyPr/>
          <a:lstStyle/>
          <a:p>
            <a:endParaRPr lang="en-GB"/>
          </a:p>
        </p:txBody>
      </p:sp>
      <p:sp>
        <p:nvSpPr>
          <p:cNvPr id="4" name="3 Marcador de número de diapositiva"/>
          <p:cNvSpPr>
            <a:spLocks noGrp="1"/>
          </p:cNvSpPr>
          <p:nvPr>
            <p:ph type="sldNum" sz="quarter" idx="12"/>
          </p:nvPr>
        </p:nvSpPr>
        <p:spPr/>
        <p:txBody>
          <a:bodyPr/>
          <a:lstStyle/>
          <a:p>
            <a:fld id="{9DB9F820-936D-41CC-B0F2-73AA0DDA4E0F}" type="slidenum">
              <a:rPr lang="en-GB" smtClean="0"/>
              <a:t>‹Nº›</a:t>
            </a:fld>
            <a:endParaRPr lang="en-GB"/>
          </a:p>
        </p:txBody>
      </p:sp>
    </p:spTree>
    <p:extLst>
      <p:ext uri="{BB962C8B-B14F-4D97-AF65-F5344CB8AC3E}">
        <p14:creationId xmlns:p14="http://schemas.microsoft.com/office/powerpoint/2010/main" val="1733221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n-GB"/>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GB"/>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A159CB6-FF01-49C8-83F8-EA2E16C682A9}" type="datetimeFigureOut">
              <a:rPr lang="en-GB" smtClean="0"/>
              <a:t>22/01/2013</a:t>
            </a:fld>
            <a:endParaRPr lang="en-GB"/>
          </a:p>
        </p:txBody>
      </p:sp>
      <p:sp>
        <p:nvSpPr>
          <p:cNvPr id="6" name="5 Marcador de pie de página"/>
          <p:cNvSpPr>
            <a:spLocks noGrp="1"/>
          </p:cNvSpPr>
          <p:nvPr>
            <p:ph type="ftr" sz="quarter" idx="11"/>
          </p:nvPr>
        </p:nvSpPr>
        <p:spPr/>
        <p:txBody>
          <a:bodyPr/>
          <a:lstStyle/>
          <a:p>
            <a:endParaRPr lang="en-GB"/>
          </a:p>
        </p:txBody>
      </p:sp>
      <p:sp>
        <p:nvSpPr>
          <p:cNvPr id="7" name="6 Marcador de número de diapositiva"/>
          <p:cNvSpPr>
            <a:spLocks noGrp="1"/>
          </p:cNvSpPr>
          <p:nvPr>
            <p:ph type="sldNum" sz="quarter" idx="12"/>
          </p:nvPr>
        </p:nvSpPr>
        <p:spPr/>
        <p:txBody>
          <a:bodyPr/>
          <a:lstStyle/>
          <a:p>
            <a:fld id="{9DB9F820-936D-41CC-B0F2-73AA0DDA4E0F}" type="slidenum">
              <a:rPr lang="en-GB" smtClean="0"/>
              <a:t>‹Nº›</a:t>
            </a:fld>
            <a:endParaRPr lang="en-GB"/>
          </a:p>
        </p:txBody>
      </p:sp>
    </p:spTree>
    <p:extLst>
      <p:ext uri="{BB962C8B-B14F-4D97-AF65-F5344CB8AC3E}">
        <p14:creationId xmlns:p14="http://schemas.microsoft.com/office/powerpoint/2010/main" val="3748639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n-GB"/>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A159CB6-FF01-49C8-83F8-EA2E16C682A9}" type="datetimeFigureOut">
              <a:rPr lang="en-GB" smtClean="0"/>
              <a:t>22/01/2013</a:t>
            </a:fld>
            <a:endParaRPr lang="en-GB"/>
          </a:p>
        </p:txBody>
      </p:sp>
      <p:sp>
        <p:nvSpPr>
          <p:cNvPr id="6" name="5 Marcador de pie de página"/>
          <p:cNvSpPr>
            <a:spLocks noGrp="1"/>
          </p:cNvSpPr>
          <p:nvPr>
            <p:ph type="ftr" sz="quarter" idx="11"/>
          </p:nvPr>
        </p:nvSpPr>
        <p:spPr/>
        <p:txBody>
          <a:bodyPr/>
          <a:lstStyle/>
          <a:p>
            <a:endParaRPr lang="en-GB"/>
          </a:p>
        </p:txBody>
      </p:sp>
      <p:sp>
        <p:nvSpPr>
          <p:cNvPr id="7" name="6 Marcador de número de diapositiva"/>
          <p:cNvSpPr>
            <a:spLocks noGrp="1"/>
          </p:cNvSpPr>
          <p:nvPr>
            <p:ph type="sldNum" sz="quarter" idx="12"/>
          </p:nvPr>
        </p:nvSpPr>
        <p:spPr/>
        <p:txBody>
          <a:bodyPr/>
          <a:lstStyle/>
          <a:p>
            <a:fld id="{9DB9F820-936D-41CC-B0F2-73AA0DDA4E0F}" type="slidenum">
              <a:rPr lang="en-GB" smtClean="0"/>
              <a:t>‹Nº›</a:t>
            </a:fld>
            <a:endParaRPr lang="en-GB"/>
          </a:p>
        </p:txBody>
      </p:sp>
    </p:spTree>
    <p:extLst>
      <p:ext uri="{BB962C8B-B14F-4D97-AF65-F5344CB8AC3E}">
        <p14:creationId xmlns:p14="http://schemas.microsoft.com/office/powerpoint/2010/main" val="1401280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n-GB"/>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GB"/>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159CB6-FF01-49C8-83F8-EA2E16C682A9}" type="datetimeFigureOut">
              <a:rPr lang="en-GB" smtClean="0"/>
              <a:t>22/01/2013</a:t>
            </a:fld>
            <a:endParaRPr lang="en-GB"/>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B9F820-936D-41CC-B0F2-73AA0DDA4E0F}" type="slidenum">
              <a:rPr lang="en-GB" smtClean="0"/>
              <a:t>‹Nº›</a:t>
            </a:fld>
            <a:endParaRPr lang="en-GB"/>
          </a:p>
        </p:txBody>
      </p:sp>
    </p:spTree>
    <p:extLst>
      <p:ext uri="{BB962C8B-B14F-4D97-AF65-F5344CB8AC3E}">
        <p14:creationId xmlns:p14="http://schemas.microsoft.com/office/powerpoint/2010/main" val="19724996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ecured.cu/index.php/1892" TargetMode="External"/><Relationship Id="rId2" Type="http://schemas.openxmlformats.org/officeDocument/2006/relationships/hyperlink" Target="http://www.ecured.cu/index.php/10_de_abril" TargetMode="External"/><Relationship Id="rId1" Type="http://schemas.openxmlformats.org/officeDocument/2006/relationships/slideLayout" Target="../slideLayouts/slideLayout7.xml"/><Relationship Id="rId5" Type="http://schemas.openxmlformats.org/officeDocument/2006/relationships/hyperlink" Target="http://www.ecured.cu/index.php/Peri%C3%B3dico_Patria" TargetMode="External"/><Relationship Id="rId4" Type="http://schemas.openxmlformats.org/officeDocument/2006/relationships/hyperlink" Target="http://www.ecured.cu/index.php/Cayo_Hueso"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612845"/>
            <a:ext cx="8352928" cy="6001643"/>
          </a:xfrm>
          <a:prstGeom prst="rect">
            <a:avLst/>
          </a:prstGeom>
        </p:spPr>
        <p:txBody>
          <a:bodyPr wrap="square">
            <a:spAutoFit/>
          </a:bodyPr>
          <a:lstStyle/>
          <a:p>
            <a:pPr algn="ctr"/>
            <a:r>
              <a:rPr lang="es-ES" sz="2400" b="1" dirty="0" smtClean="0">
                <a:latin typeface="Arial" pitchFamily="34" charset="0"/>
                <a:cs typeface="Arial" pitchFamily="34" charset="0"/>
              </a:rPr>
              <a:t>INTRODUCCION</a:t>
            </a:r>
          </a:p>
          <a:p>
            <a:pPr algn="just"/>
            <a:endParaRPr lang="es-ES" sz="2000" b="1" dirty="0">
              <a:latin typeface="Arial" pitchFamily="34" charset="0"/>
              <a:cs typeface="Arial" pitchFamily="34" charset="0"/>
            </a:endParaRPr>
          </a:p>
          <a:p>
            <a:pPr algn="just"/>
            <a:r>
              <a:rPr lang="es-ES" sz="2000" b="1" dirty="0" smtClean="0">
                <a:latin typeface="Arial" pitchFamily="34" charset="0"/>
                <a:cs typeface="Arial" pitchFamily="34" charset="0"/>
              </a:rPr>
              <a:t>Hace </a:t>
            </a:r>
            <a:r>
              <a:rPr lang="es-ES" sz="2000" b="1" dirty="0">
                <a:latin typeface="Arial" pitchFamily="34" charset="0"/>
                <a:cs typeface="Arial" pitchFamily="34" charset="0"/>
              </a:rPr>
              <a:t>más de 100 años se produjo uno de los acontecimientos más importantes de la historia de Cuba: la fundación del Partido Revolucionario Cubano (PRC). Su artífice: José Martí y sus protagonistas: exiliados cubanos que no </a:t>
            </a:r>
            <a:r>
              <a:rPr lang="es-ES" sz="2000" b="1" dirty="0" smtClean="0">
                <a:latin typeface="Arial" pitchFamily="34" charset="0"/>
                <a:cs typeface="Arial" pitchFamily="34" charset="0"/>
              </a:rPr>
              <a:t>pretendían </a:t>
            </a:r>
            <a:r>
              <a:rPr lang="es-ES" sz="2000" b="1" dirty="0">
                <a:latin typeface="Arial" pitchFamily="34" charset="0"/>
                <a:cs typeface="Arial" pitchFamily="34" charset="0"/>
              </a:rPr>
              <a:t>imitar a los que se </a:t>
            </a:r>
            <a:r>
              <a:rPr lang="es-ES" sz="2000" b="1" dirty="0" smtClean="0">
                <a:latin typeface="Arial" pitchFamily="34" charset="0"/>
                <a:cs typeface="Arial" pitchFamily="34" charset="0"/>
              </a:rPr>
              <a:t>disputaban </a:t>
            </a:r>
            <a:r>
              <a:rPr lang="es-ES" sz="2000" b="1" dirty="0">
                <a:latin typeface="Arial" pitchFamily="34" charset="0"/>
                <a:cs typeface="Arial" pitchFamily="34" charset="0"/>
              </a:rPr>
              <a:t>el poder para continuar imponiendo un régimen de explotación ni aspiraban aún al establecimiento de una república sin clases, sino que en las circunstancias de fines del siglo XIX y en una sociedad como la cubana, compuesta para la esclavitud, tenía la misión de organizar la guerra que hiciera posible la independencia y el establecimiento de una república soberana y de la terrible realidad de que solo cuba faltaba por su liberación en Latinoamérica.</a:t>
            </a:r>
            <a:endParaRPr lang="en-GB" sz="2000" b="1" dirty="0">
              <a:latin typeface="Arial" pitchFamily="34" charset="0"/>
              <a:cs typeface="Arial" pitchFamily="34" charset="0"/>
            </a:endParaRPr>
          </a:p>
          <a:p>
            <a:pPr algn="just"/>
            <a:endParaRPr lang="es-ES" sz="2000" b="1" dirty="0" smtClean="0">
              <a:latin typeface="Arial" pitchFamily="34" charset="0"/>
              <a:cs typeface="Arial" pitchFamily="34" charset="0"/>
            </a:endParaRPr>
          </a:p>
          <a:p>
            <a:pPr algn="just"/>
            <a:r>
              <a:rPr lang="es-ES" sz="2000" b="1" dirty="0" smtClean="0">
                <a:latin typeface="Arial" pitchFamily="34" charset="0"/>
                <a:cs typeface="Arial" pitchFamily="34" charset="0"/>
              </a:rPr>
              <a:t>¿</a:t>
            </a:r>
            <a:r>
              <a:rPr lang="es-ES" sz="2000" b="1" dirty="0">
                <a:latin typeface="Arial" pitchFamily="34" charset="0"/>
                <a:cs typeface="Arial" pitchFamily="34" charset="0"/>
              </a:rPr>
              <a:t>Qué hizo Martí para unir a los cubanos</a:t>
            </a:r>
            <a:r>
              <a:rPr lang="es-ES" sz="2000" b="1" dirty="0" smtClean="0">
                <a:latin typeface="Arial" pitchFamily="34" charset="0"/>
                <a:cs typeface="Arial" pitchFamily="34" charset="0"/>
              </a:rPr>
              <a:t>?</a:t>
            </a:r>
          </a:p>
          <a:p>
            <a:pPr algn="just"/>
            <a:endParaRPr lang="es-ES" sz="2000" b="1" dirty="0">
              <a:latin typeface="Arial" pitchFamily="34" charset="0"/>
              <a:cs typeface="Arial" pitchFamily="34" charset="0"/>
            </a:endParaRPr>
          </a:p>
          <a:p>
            <a:pPr algn="just"/>
            <a:r>
              <a:rPr lang="es-ES" sz="2000" b="1" dirty="0" smtClean="0">
                <a:latin typeface="Arial" pitchFamily="34" charset="0"/>
                <a:cs typeface="Arial" pitchFamily="34" charset="0"/>
              </a:rPr>
              <a:t> </a:t>
            </a:r>
            <a:r>
              <a:rPr lang="es-ES" sz="2000" b="1" dirty="0">
                <a:latin typeface="Arial" pitchFamily="34" charset="0"/>
                <a:cs typeface="Arial" pitchFamily="34" charset="0"/>
              </a:rPr>
              <a:t>¿Contaba Martí con los medios necesarios para derrocar el poderío español?</a:t>
            </a:r>
            <a:endParaRPr lang="en-GB" sz="2000" b="1" dirty="0">
              <a:latin typeface="Arial" pitchFamily="34" charset="0"/>
              <a:cs typeface="Arial" pitchFamily="34" charset="0"/>
            </a:endParaRPr>
          </a:p>
        </p:txBody>
      </p:sp>
    </p:spTree>
    <p:extLst>
      <p:ext uri="{BB962C8B-B14F-4D97-AF65-F5344CB8AC3E}">
        <p14:creationId xmlns:p14="http://schemas.microsoft.com/office/powerpoint/2010/main" val="1267873326"/>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404664"/>
            <a:ext cx="7848872" cy="5355312"/>
          </a:xfrm>
          <a:prstGeom prst="rect">
            <a:avLst/>
          </a:prstGeom>
        </p:spPr>
        <p:txBody>
          <a:bodyPr wrap="square">
            <a:spAutoFit/>
          </a:bodyPr>
          <a:lstStyle/>
          <a:p>
            <a:pPr algn="just">
              <a:lnSpc>
                <a:spcPct val="150000"/>
              </a:lnSpc>
            </a:pPr>
            <a:r>
              <a:rPr lang="es-ES" dirty="0">
                <a:latin typeface="Arial" pitchFamily="34" charset="0"/>
                <a:cs typeface="Arial" pitchFamily="34" charset="0"/>
              </a:rPr>
              <a:t>A pesar del tiempo transcurrido, el legado martiano aún ofrece muchas lecciones. Su vigencia puede palparse con la punta de los dedos. Hoy más que nunca, en una época en la que los cubanos atraviesan una crisis similar a la que afrontaban los exiliados del siglo XIX, valdría la pena revisar ese legado en un estado de conciencia verdaderamente martiano que es algo más que repetir de memoria, irracionalmente, frases y pensamientos que salieron de la pluma y de la voz de Martí. De otra manera, ese legado corre el riesgo de perderse para siempre en los oscuros laberintos de la demagogia. </a:t>
            </a:r>
            <a:endParaRPr lang="es-ES" dirty="0" smtClean="0">
              <a:latin typeface="Arial" pitchFamily="34" charset="0"/>
              <a:cs typeface="Arial" pitchFamily="34" charset="0"/>
            </a:endParaRPr>
          </a:p>
          <a:p>
            <a:pPr algn="just">
              <a:lnSpc>
                <a:spcPct val="150000"/>
              </a:lnSpc>
            </a:pP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El sueño martiano se cumplió, Cuba es hoy una República Democrática Libre e Independiente con todos y para el bien de todos.</a:t>
            </a:r>
            <a:endParaRPr lang="en-GB" dirty="0">
              <a:latin typeface="Arial" pitchFamily="34" charset="0"/>
              <a:cs typeface="Arial" pitchFamily="34" charset="0"/>
            </a:endParaRPr>
          </a:p>
          <a:p>
            <a:r>
              <a:rPr lang="es-ES" dirty="0"/>
              <a:t> </a:t>
            </a:r>
            <a:endParaRPr lang="en-GB" dirty="0"/>
          </a:p>
        </p:txBody>
      </p:sp>
    </p:spTree>
    <p:extLst>
      <p:ext uri="{BB962C8B-B14F-4D97-AF65-F5344CB8AC3E}">
        <p14:creationId xmlns:p14="http://schemas.microsoft.com/office/powerpoint/2010/main" val="6687204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n-GB" dirty="0"/>
          </a:p>
        </p:txBody>
      </p:sp>
      <p:sp>
        <p:nvSpPr>
          <p:cNvPr id="3" name="2 Subtítulo"/>
          <p:cNvSpPr>
            <a:spLocks noGrp="1"/>
          </p:cNvSpPr>
          <p:nvPr>
            <p:ph type="subTitle" idx="1"/>
          </p:nvPr>
        </p:nvSpPr>
        <p:spPr>
          <a:effectLst>
            <a:glow rad="139700">
              <a:schemeClr val="accent1">
                <a:satMod val="175000"/>
                <a:alpha val="40000"/>
              </a:schemeClr>
            </a:glow>
          </a:effectLst>
        </p:spPr>
        <p:txBody>
          <a:bodyPr>
            <a:normAutofit/>
          </a:bodyPr>
          <a:lstStyle/>
          <a:p>
            <a:endParaRPr lang="en-GB" sz="4400" b="1" dirty="0" smtClean="0">
              <a:latin typeface="Arial" pitchFamily="34" charset="0"/>
              <a:cs typeface="Arial" pitchFamily="34" charset="0"/>
            </a:endParaRPr>
          </a:p>
          <a:p>
            <a:r>
              <a:rPr lang="en-GB" sz="4400" b="1" dirty="0" smtClean="0">
                <a:latin typeface="Arial" pitchFamily="34" charset="0"/>
                <a:cs typeface="Arial" pitchFamily="34" charset="0"/>
              </a:rPr>
              <a:t>MUCHAS GRACIAS.</a:t>
            </a:r>
            <a:endParaRPr lang="en-GB" sz="4400" b="1" dirty="0">
              <a:latin typeface="Arial" pitchFamily="34" charset="0"/>
              <a:cs typeface="Arial" pitchFamily="34" charset="0"/>
            </a:endParaRPr>
          </a:p>
        </p:txBody>
      </p:sp>
      <p:pic>
        <p:nvPicPr>
          <p:cNvPr id="2050" name="Picture 2" descr="F:\Flag_of_Cuba_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764704"/>
            <a:ext cx="4392488" cy="306298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Belkis\Pictures\lindo\banner-JM.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764705"/>
            <a:ext cx="3600400" cy="3062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4963949"/>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Belkis\Documents\Mart_1891Cay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60648"/>
            <a:ext cx="8424936" cy="626469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2" name="1 Rectángulo"/>
          <p:cNvSpPr/>
          <p:nvPr/>
        </p:nvSpPr>
        <p:spPr>
          <a:xfrm>
            <a:off x="683568" y="692696"/>
            <a:ext cx="7632848" cy="5509200"/>
          </a:xfrm>
          <a:prstGeom prst="rect">
            <a:avLst/>
          </a:prstGeom>
        </p:spPr>
        <p:txBody>
          <a:bodyPr wrap="square">
            <a:spAutoFit/>
          </a:bodyPr>
          <a:lstStyle/>
          <a:p>
            <a:pPr algn="ctr"/>
            <a:r>
              <a:rPr lang="es-ES" sz="3200" b="1" dirty="0">
                <a:latin typeface="Arial" pitchFamily="34" charset="0"/>
                <a:cs typeface="Arial" pitchFamily="34" charset="0"/>
              </a:rPr>
              <a:t>FUNDACION DEL PARTIDO REVOLUCIONARIO CUBANO POR JOSE MARTI.</a:t>
            </a:r>
            <a:endParaRPr lang="en-GB" sz="3200" dirty="0">
              <a:latin typeface="Arial" pitchFamily="34" charset="0"/>
              <a:cs typeface="Arial" pitchFamily="34" charset="0"/>
            </a:endParaRPr>
          </a:p>
          <a:p>
            <a:pPr algn="ctr"/>
            <a:r>
              <a:rPr lang="es-ES" sz="3200" b="1" dirty="0">
                <a:latin typeface="Arial" pitchFamily="34" charset="0"/>
                <a:cs typeface="Arial" pitchFamily="34" charset="0"/>
              </a:rPr>
              <a:t> </a:t>
            </a:r>
            <a:endParaRPr lang="en-GB" sz="3200" dirty="0">
              <a:latin typeface="Arial" pitchFamily="34" charset="0"/>
              <a:cs typeface="Arial" pitchFamily="34" charset="0"/>
            </a:endParaRPr>
          </a:p>
          <a:p>
            <a:pPr algn="ctr"/>
            <a:r>
              <a:rPr lang="es-ES" sz="3200" b="1" dirty="0">
                <a:latin typeface="Arial" pitchFamily="34" charset="0"/>
                <a:cs typeface="Arial" pitchFamily="34" charset="0"/>
              </a:rPr>
              <a:t>AUTORES:</a:t>
            </a:r>
            <a:endParaRPr lang="en-GB" sz="3200" dirty="0">
              <a:latin typeface="Arial" pitchFamily="34" charset="0"/>
              <a:cs typeface="Arial" pitchFamily="34" charset="0"/>
            </a:endParaRPr>
          </a:p>
          <a:p>
            <a:pPr algn="ctr"/>
            <a:r>
              <a:rPr lang="es-ES" sz="3200" b="1" dirty="0">
                <a:latin typeface="Arial" pitchFamily="34" charset="0"/>
                <a:cs typeface="Arial" pitchFamily="34" charset="0"/>
              </a:rPr>
              <a:t>DR YUDANIA LORENTE </a:t>
            </a:r>
            <a:r>
              <a:rPr lang="es-ES" sz="3200" b="1" dirty="0" smtClean="0">
                <a:latin typeface="Arial" pitchFamily="34" charset="0"/>
                <a:cs typeface="Arial" pitchFamily="34" charset="0"/>
              </a:rPr>
              <a:t>BRICUYET.</a:t>
            </a:r>
            <a:endParaRPr lang="en-GB" sz="3200" dirty="0">
              <a:latin typeface="Arial" pitchFamily="34" charset="0"/>
              <a:cs typeface="Arial" pitchFamily="34" charset="0"/>
            </a:endParaRPr>
          </a:p>
          <a:p>
            <a:pPr algn="ctr"/>
            <a:r>
              <a:rPr lang="es-ES" sz="3200" b="1" dirty="0">
                <a:latin typeface="Arial" pitchFamily="34" charset="0"/>
                <a:cs typeface="Arial" pitchFamily="34" charset="0"/>
              </a:rPr>
              <a:t>DR BELKIS SANCIPRIAN SANTOS.</a:t>
            </a:r>
            <a:endParaRPr lang="en-GB" sz="3200" dirty="0">
              <a:latin typeface="Arial" pitchFamily="34" charset="0"/>
              <a:cs typeface="Arial" pitchFamily="34" charset="0"/>
            </a:endParaRPr>
          </a:p>
          <a:p>
            <a:pPr algn="ctr"/>
            <a:r>
              <a:rPr lang="es-ES" sz="3200" b="1" dirty="0">
                <a:latin typeface="Arial" pitchFamily="34" charset="0"/>
                <a:cs typeface="Arial" pitchFamily="34" charset="0"/>
              </a:rPr>
              <a:t> </a:t>
            </a:r>
            <a:endParaRPr lang="en-GB" sz="3200" dirty="0">
              <a:latin typeface="Arial" pitchFamily="34" charset="0"/>
              <a:cs typeface="Arial" pitchFamily="34" charset="0"/>
            </a:endParaRPr>
          </a:p>
          <a:p>
            <a:pPr algn="ctr"/>
            <a:r>
              <a:rPr lang="es-ES" sz="3200" b="1" dirty="0">
                <a:latin typeface="Arial" pitchFamily="34" charset="0"/>
                <a:cs typeface="Arial" pitchFamily="34" charset="0"/>
              </a:rPr>
              <a:t>BRIGADA 5 HEROES. </a:t>
            </a:r>
            <a:endParaRPr lang="en-GB" sz="3200" dirty="0">
              <a:latin typeface="Arial" pitchFamily="34" charset="0"/>
              <a:cs typeface="Arial" pitchFamily="34" charset="0"/>
            </a:endParaRPr>
          </a:p>
          <a:p>
            <a:pPr algn="ctr"/>
            <a:r>
              <a:rPr lang="es-ES" sz="3200" b="1" dirty="0">
                <a:latin typeface="Arial" pitchFamily="34" charset="0"/>
                <a:cs typeface="Arial" pitchFamily="34" charset="0"/>
              </a:rPr>
              <a:t>RUNDU.</a:t>
            </a:r>
            <a:endParaRPr lang="en-GB" sz="3200" dirty="0">
              <a:latin typeface="Arial" pitchFamily="34" charset="0"/>
              <a:cs typeface="Arial" pitchFamily="34" charset="0"/>
            </a:endParaRPr>
          </a:p>
          <a:p>
            <a:pPr algn="ctr"/>
            <a:r>
              <a:rPr lang="es-ES" sz="3200" b="1" dirty="0">
                <a:latin typeface="Arial" pitchFamily="34" charset="0"/>
                <a:cs typeface="Arial" pitchFamily="34" charset="0"/>
              </a:rPr>
              <a:t>2013.</a:t>
            </a:r>
            <a:endParaRPr lang="en-GB" sz="3200" dirty="0">
              <a:latin typeface="Arial" pitchFamily="34" charset="0"/>
              <a:cs typeface="Arial" pitchFamily="34" charset="0"/>
            </a:endParaRPr>
          </a:p>
        </p:txBody>
      </p:sp>
    </p:spTree>
    <p:extLst>
      <p:ext uri="{BB962C8B-B14F-4D97-AF65-F5344CB8AC3E}">
        <p14:creationId xmlns:p14="http://schemas.microsoft.com/office/powerpoint/2010/main" val="2361153916"/>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404664"/>
            <a:ext cx="8496944" cy="5909310"/>
          </a:xfrm>
          <a:prstGeom prst="rect">
            <a:avLst/>
          </a:prstGeom>
        </p:spPr>
        <p:txBody>
          <a:bodyPr wrap="square">
            <a:spAutoFit/>
          </a:bodyPr>
          <a:lstStyle/>
          <a:p>
            <a:pPr algn="just">
              <a:lnSpc>
                <a:spcPct val="150000"/>
              </a:lnSpc>
            </a:pPr>
            <a:r>
              <a:rPr lang="es-ES" dirty="0">
                <a:latin typeface="Arial" pitchFamily="34" charset="0"/>
                <a:cs typeface="Arial" pitchFamily="34" charset="0"/>
              </a:rPr>
              <a:t>José Martí fue capaz de captar como nadie que el enemigo más peligroso de los cubanos era la falta de unidad. El regionalismo y el caudillismo le habían provocado a la causa cubana más daño que columnas españolas enteras. Uno tras uno, los intentos por reiniciar la lucha independentista en Cuba fracasaban; la tarea era bien difícil: lograr nuevas formas de organización que agruparan a los patriotas de siempre con la sangre joven, y preparar con éxito una lucha armada que garantizara la continuidad del proceso revolucionario cubano y le diera a Cuba su tan anhelada independencia. , El no omitió, en su plan de lucha, a los generales Antonio Maceo, Máximo Gómez, Calixto García, ni  a talentos privilegiados como  Juan Gualberto Gómez, sin ellos no habría sido posible concebir estrategias políticas. No omitió a nadie. El fuego de su verbo se encaminó siempre en una sola dirección: la libertad de Cuba</a:t>
            </a:r>
            <a:r>
              <a:rPr lang="es-ES" dirty="0" smtClean="0">
                <a:latin typeface="Arial" pitchFamily="34" charset="0"/>
                <a:cs typeface="Arial" pitchFamily="34" charset="0"/>
              </a:rPr>
              <a:t>.</a:t>
            </a:r>
          </a:p>
          <a:p>
            <a:pPr algn="just">
              <a:lnSpc>
                <a:spcPct val="150000"/>
              </a:lnSpc>
            </a:pPr>
            <a:r>
              <a:rPr lang="es-ES" dirty="0" smtClean="0">
                <a:latin typeface="Arial" pitchFamily="34" charset="0"/>
                <a:cs typeface="Arial" pitchFamily="34" charset="0"/>
              </a:rPr>
              <a:t>Por </a:t>
            </a:r>
            <a:r>
              <a:rPr lang="es-ES" dirty="0">
                <a:latin typeface="Arial" pitchFamily="34" charset="0"/>
                <a:cs typeface="Arial" pitchFamily="34" charset="0"/>
              </a:rPr>
              <a:t>eso a esto lo llamó “un complicadísimo problema político que requería de un plan vasto y seguro”</a:t>
            </a:r>
            <a:endParaRPr lang="en-GB" dirty="0">
              <a:latin typeface="Arial" pitchFamily="34" charset="0"/>
              <a:cs typeface="Arial" pitchFamily="34" charset="0"/>
            </a:endParaRPr>
          </a:p>
        </p:txBody>
      </p:sp>
    </p:spTree>
    <p:extLst>
      <p:ext uri="{BB962C8B-B14F-4D97-AF65-F5344CB8AC3E}">
        <p14:creationId xmlns:p14="http://schemas.microsoft.com/office/powerpoint/2010/main" val="2599872181"/>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404664"/>
            <a:ext cx="8352928" cy="5909310"/>
          </a:xfrm>
          <a:prstGeom prst="rect">
            <a:avLst/>
          </a:prstGeom>
        </p:spPr>
        <p:txBody>
          <a:bodyPr wrap="square">
            <a:spAutoFit/>
          </a:bodyPr>
          <a:lstStyle/>
          <a:p>
            <a:pPr algn="just">
              <a:lnSpc>
                <a:spcPct val="150000"/>
              </a:lnSpc>
            </a:pPr>
            <a:r>
              <a:rPr lang="es-ES" dirty="0">
                <a:latin typeface="Arial" pitchFamily="34" charset="0"/>
                <a:cs typeface="Arial" pitchFamily="34" charset="0"/>
              </a:rPr>
              <a:t> </a:t>
            </a:r>
            <a:r>
              <a:rPr lang="es-ES" dirty="0" smtClean="0">
                <a:latin typeface="Arial" pitchFamily="34" charset="0"/>
                <a:cs typeface="Arial" pitchFamily="34" charset="0"/>
              </a:rPr>
              <a:t>El </a:t>
            </a:r>
            <a:r>
              <a:rPr lang="es-ES" dirty="0">
                <a:latin typeface="Arial" pitchFamily="34" charset="0"/>
                <a:cs typeface="Arial" pitchFamily="34" charset="0"/>
              </a:rPr>
              <a:t>20 de julio de 1882 </a:t>
            </a:r>
            <a:r>
              <a:rPr lang="es-ES" dirty="0" smtClean="0">
                <a:latin typeface="Arial" pitchFamily="34" charset="0"/>
                <a:cs typeface="Arial" pitchFamily="34" charset="0"/>
              </a:rPr>
              <a:t>escribe </a:t>
            </a:r>
            <a:r>
              <a:rPr lang="es-ES" dirty="0">
                <a:latin typeface="Arial" pitchFamily="34" charset="0"/>
                <a:cs typeface="Arial" pitchFamily="34" charset="0"/>
              </a:rPr>
              <a:t>cartas a los generales Máximo Gómez y Antonio Maceo, y los invita a retomar por nuevos caminos el movimiento patriótico comenzó a organizar la emigración de forma magistral, se crearon clubes revolucionario sin importar la edad, raza, sexo, nacionalidad o posición social esta nueva organización debía pulverizar las antagónicas contradicciones entre lo civil y lo militar, los criterios de los cubanos de la Isla y los exiliados y el de los patriotas veteranos y los pinos nuevos.</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El Partido agrupaba a todos los revolucionarios y escalonadamente contaba con una dirección central para el logro de sus objetivos. </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Sus Bases y Estatutos secretos planificados magistralmente hacen del Partido Revolucionario Cubano una joya genial de la historia de Cuba.</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El principal medio de difusión del PRC, fue el Periódico Patria, creado por </a:t>
            </a:r>
            <a:r>
              <a:rPr lang="es-ES" dirty="0" smtClean="0">
                <a:latin typeface="Arial" pitchFamily="34" charset="0"/>
                <a:cs typeface="Arial" pitchFamily="34" charset="0"/>
              </a:rPr>
              <a:t>Martí </a:t>
            </a:r>
            <a:r>
              <a:rPr lang="es-ES" dirty="0">
                <a:latin typeface="Arial" pitchFamily="34" charset="0"/>
                <a:cs typeface="Arial" pitchFamily="34" charset="0"/>
              </a:rPr>
              <a:t>con el fin de exponer sus ideas sobre Cuba y la Guerra, así como para dar a conocer las actividades del exilio cubano.</a:t>
            </a:r>
            <a:endParaRPr lang="en-GB" dirty="0">
              <a:latin typeface="Arial" pitchFamily="34" charset="0"/>
              <a:cs typeface="Arial" pitchFamily="34" charset="0"/>
            </a:endParaRPr>
          </a:p>
        </p:txBody>
      </p:sp>
    </p:spTree>
    <p:extLst>
      <p:ext uri="{BB962C8B-B14F-4D97-AF65-F5344CB8AC3E}">
        <p14:creationId xmlns:p14="http://schemas.microsoft.com/office/powerpoint/2010/main" val="13152049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404664"/>
            <a:ext cx="8352928" cy="6273512"/>
          </a:xfrm>
          <a:prstGeom prst="rect">
            <a:avLst/>
          </a:prstGeom>
        </p:spPr>
        <p:txBody>
          <a:bodyPr wrap="square">
            <a:spAutoFit/>
          </a:bodyPr>
          <a:lstStyle/>
          <a:p>
            <a:pPr algn="just">
              <a:lnSpc>
                <a:spcPct val="150000"/>
              </a:lnSpc>
            </a:pPr>
            <a:r>
              <a:rPr lang="es-ES" dirty="0" smtClean="0">
                <a:latin typeface="Arial" pitchFamily="34" charset="0"/>
                <a:cs typeface="Arial" pitchFamily="34" charset="0"/>
              </a:rPr>
              <a:t>El </a:t>
            </a:r>
            <a:r>
              <a:rPr lang="es-ES" dirty="0">
                <a:latin typeface="Arial" pitchFamily="34" charset="0"/>
                <a:cs typeface="Arial" pitchFamily="34" charset="0"/>
              </a:rPr>
              <a:t>Partido funcionó de modo eficaz y el secreto fue absoluto, pues se utilizaron claves para la correspondencias El día 3 de enero de 1892, en el Club San Carlos de Cayo Hueso (Key West), José Martí dio a conocer a José Francisco Lamadrid, José Dolores Poyo y al Coronel Fernando Figueredo Socarrás, su idea de fundar el Partido Revolucionario Cubano (PRC), conocido también como el Partido Revolucionario Cubano-Puertorriqueño. En una reunión presidida por José Martí en Nueva York, el 5 de enero del mismo año se discuten y aprueban las Bases y Estatutos del Partido Revolucionario </a:t>
            </a:r>
            <a:r>
              <a:rPr lang="es-ES" dirty="0" smtClean="0">
                <a:latin typeface="Arial" pitchFamily="34" charset="0"/>
                <a:cs typeface="Arial" pitchFamily="34" charset="0"/>
              </a:rPr>
              <a:t>Cubano</a:t>
            </a:r>
          </a:p>
          <a:p>
            <a:pPr algn="just">
              <a:lnSpc>
                <a:spcPct val="150000"/>
              </a:lnSpc>
            </a:pPr>
            <a:r>
              <a:rPr lang="es-ES" dirty="0">
                <a:latin typeface="Arial" pitchFamily="34" charset="0"/>
                <a:cs typeface="Arial" pitchFamily="34" charset="0"/>
              </a:rPr>
              <a:t>Donde indicaba que el Partido se fundaba:</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 1. Para lograr con el esfuerzo reunido de todos los hombres de buena voluntad la independencia absoluta de Cuba y fomentar y auxiliar la de Puerto Rico.</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 2. Que no tenía como fin precipitar la guerra, ni lanzar al país a un movimiento mal dispuesto, sino ordenar la guerra generosa y breve que asegure la paz y el trabajo para la felicidad de todos los habitantes de Cuba.</a:t>
            </a:r>
            <a:endParaRPr lang="en-GB" dirty="0">
              <a:latin typeface="Arial" pitchFamily="34" charset="0"/>
              <a:cs typeface="Arial" pitchFamily="34" charset="0"/>
            </a:endParaRPr>
          </a:p>
          <a:p>
            <a:pPr algn="just">
              <a:lnSpc>
                <a:spcPct val="150000"/>
              </a:lnSpc>
            </a:pPr>
            <a:endParaRPr lang="en-GB" dirty="0">
              <a:latin typeface="Arial" pitchFamily="34" charset="0"/>
              <a:cs typeface="Arial" pitchFamily="34" charset="0"/>
            </a:endParaRPr>
          </a:p>
        </p:txBody>
      </p:sp>
    </p:spTree>
    <p:extLst>
      <p:ext uri="{BB962C8B-B14F-4D97-AF65-F5344CB8AC3E}">
        <p14:creationId xmlns:p14="http://schemas.microsoft.com/office/powerpoint/2010/main" val="10433673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197346"/>
            <a:ext cx="8136904" cy="6324808"/>
          </a:xfrm>
          <a:prstGeom prst="rect">
            <a:avLst/>
          </a:prstGeom>
        </p:spPr>
        <p:txBody>
          <a:bodyPr wrap="square">
            <a:spAutoFit/>
          </a:bodyPr>
          <a:lstStyle/>
          <a:p>
            <a:pPr algn="just">
              <a:lnSpc>
                <a:spcPct val="150000"/>
              </a:lnSpc>
            </a:pPr>
            <a:r>
              <a:rPr lang="en-GB" dirty="0"/>
              <a:t> </a:t>
            </a:r>
            <a:r>
              <a:rPr lang="es-ES" dirty="0" smtClean="0">
                <a:latin typeface="Arial" pitchFamily="34" charset="0"/>
                <a:cs typeface="Arial" pitchFamily="34" charset="0"/>
              </a:rPr>
              <a:t>3</a:t>
            </a:r>
            <a:r>
              <a:rPr lang="es-ES" dirty="0">
                <a:latin typeface="Arial" pitchFamily="34" charset="0"/>
                <a:cs typeface="Arial" pitchFamily="34" charset="0"/>
              </a:rPr>
              <a:t>. Que no tiene por objeto llevar a Cuba a un grupo victorioso, sino preparar la guerra para el decoro y el bien de los cubanos.</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 4. Que el Partido Revolucionario Cubano no desea atraerse la malevolencia de los países con los que debe mantener cordiales relaciones.</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 5. Que con la finalidad de organizar y llevar la guerra a Cuba allegará los fondos necesarios para ello.</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 6. Que el Partido Revolucionario Cubano aspira a establecer relaciones con los pueblos amigos que le permitan acelerar la guerra</a:t>
            </a:r>
            <a:r>
              <a:rPr lang="es-ES" dirty="0" smtClean="0">
                <a:latin typeface="Arial" pitchFamily="34" charset="0"/>
                <a:cs typeface="Arial" pitchFamily="34" charset="0"/>
              </a:rPr>
              <a:t>.</a:t>
            </a:r>
          </a:p>
          <a:p>
            <a:pPr algn="just">
              <a:lnSpc>
                <a:spcPct val="150000"/>
              </a:lnSpc>
            </a:pPr>
            <a:r>
              <a:rPr lang="es-ES" dirty="0">
                <a:latin typeface="Arial" pitchFamily="34" charset="0"/>
                <a:cs typeface="Arial" pitchFamily="34" charset="0"/>
              </a:rPr>
              <a:t>El Partido Revolucionario Cubano se constituyó oficialmente el </a:t>
            </a:r>
            <a:r>
              <a:rPr lang="es-ES" u="sng" dirty="0">
                <a:latin typeface="Arial" pitchFamily="34" charset="0"/>
                <a:cs typeface="Arial" pitchFamily="34" charset="0"/>
                <a:hlinkClick r:id="rId2" tooltip="10 de abril"/>
              </a:rPr>
              <a:t>10 de abril</a:t>
            </a:r>
            <a:r>
              <a:rPr lang="es-ES" dirty="0">
                <a:latin typeface="Arial" pitchFamily="34" charset="0"/>
                <a:cs typeface="Arial" pitchFamily="34" charset="0"/>
              </a:rPr>
              <a:t> de </a:t>
            </a:r>
            <a:r>
              <a:rPr lang="es-ES" u="sng" dirty="0">
                <a:latin typeface="Arial" pitchFamily="34" charset="0"/>
                <a:cs typeface="Arial" pitchFamily="34" charset="0"/>
                <a:hlinkClick r:id="rId3" tooltip="1892"/>
              </a:rPr>
              <a:t>1892</a:t>
            </a:r>
            <a:r>
              <a:rPr lang="es-ES" dirty="0">
                <a:latin typeface="Arial" pitchFamily="34" charset="0"/>
                <a:cs typeface="Arial" pitchFamily="34" charset="0"/>
              </a:rPr>
              <a:t>. Así concluyó el proceso que había comenzado algo más de tres meses antes cuando se habían aprobado las bases y estatutos secretos de la organización, en </a:t>
            </a:r>
            <a:r>
              <a:rPr lang="es-ES" u="sng" dirty="0">
                <a:latin typeface="Arial" pitchFamily="34" charset="0"/>
                <a:cs typeface="Arial" pitchFamily="34" charset="0"/>
                <a:hlinkClick r:id="rId4" tooltip="Cayo Hueso"/>
              </a:rPr>
              <a:t>Cayo Hueso</a:t>
            </a:r>
            <a:r>
              <a:rPr lang="es-ES" dirty="0">
                <a:latin typeface="Arial" pitchFamily="34" charset="0"/>
                <a:cs typeface="Arial" pitchFamily="34" charset="0"/>
              </a:rPr>
              <a:t>. </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Una semana antes de la constitución oficial del partido, Martí se refería en el </a:t>
            </a:r>
            <a:r>
              <a:rPr lang="es-ES" u="sng" dirty="0">
                <a:latin typeface="Arial" pitchFamily="34" charset="0"/>
                <a:cs typeface="Arial" pitchFamily="34" charset="0"/>
                <a:hlinkClick r:id="rId5" tooltip="Periódico Patria"/>
              </a:rPr>
              <a:t>Periódico Patria</a:t>
            </a:r>
            <a:r>
              <a:rPr lang="es-ES" dirty="0">
                <a:latin typeface="Arial" pitchFamily="34" charset="0"/>
                <a:cs typeface="Arial" pitchFamily="34" charset="0"/>
              </a:rPr>
              <a:t> a las características de la organización que ya se </a:t>
            </a:r>
            <a:r>
              <a:rPr lang="es-ES" dirty="0" smtClean="0">
                <a:latin typeface="Arial" pitchFamily="34" charset="0"/>
                <a:cs typeface="Arial" pitchFamily="34" charset="0"/>
              </a:rPr>
              <a:t>gestaba.</a:t>
            </a:r>
            <a:endParaRPr lang="en-GB" dirty="0">
              <a:latin typeface="Arial" pitchFamily="34" charset="0"/>
              <a:cs typeface="Arial" pitchFamily="34" charset="0"/>
            </a:endParaRPr>
          </a:p>
          <a:p>
            <a:pPr algn="just">
              <a:lnSpc>
                <a:spcPct val="150000"/>
              </a:lnSpc>
            </a:pPr>
            <a:endParaRPr lang="en-GB" dirty="0">
              <a:latin typeface="Arial" pitchFamily="34" charset="0"/>
              <a:cs typeface="Arial" pitchFamily="34" charset="0"/>
            </a:endParaRPr>
          </a:p>
        </p:txBody>
      </p:sp>
    </p:spTree>
    <p:extLst>
      <p:ext uri="{BB962C8B-B14F-4D97-AF65-F5344CB8AC3E}">
        <p14:creationId xmlns:p14="http://schemas.microsoft.com/office/powerpoint/2010/main" val="5508644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612845"/>
            <a:ext cx="8424936" cy="5078313"/>
          </a:xfrm>
          <a:prstGeom prst="rect">
            <a:avLst/>
          </a:prstGeom>
        </p:spPr>
        <p:txBody>
          <a:bodyPr wrap="square">
            <a:spAutoFit/>
          </a:bodyPr>
          <a:lstStyle/>
          <a:p>
            <a:pPr algn="just">
              <a:lnSpc>
                <a:spcPct val="150000"/>
              </a:lnSpc>
            </a:pPr>
            <a:r>
              <a:rPr lang="es-ES" dirty="0">
                <a:latin typeface="Arial" pitchFamily="34" charset="0"/>
                <a:cs typeface="Arial" pitchFamily="34" charset="0"/>
              </a:rPr>
              <a:t>Sabía que "los hombres andan en dos bandos: los que aman y construyen y los que odian y destruyen". Por eso tuvo el exquisito cuidado de calificar la lucha por la libertad como "la guerra </a:t>
            </a:r>
            <a:r>
              <a:rPr lang="es-ES" dirty="0" smtClean="0">
                <a:latin typeface="Arial" pitchFamily="34" charset="0"/>
                <a:cs typeface="Arial" pitchFamily="34" charset="0"/>
              </a:rPr>
              <a:t>necesaria’’</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En el texto de Patria también escribe al preludiar la proclamación del PRC: “Lo que un grupo ambiciona, cae. Perdura, lo que un pueblo quiere. El Partido Revolucionario Cubano, es el pueblo cubano”.</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Sembró en las mentes de sus seguidores el precepto de que "libertad es el derecho que todo hombre tiene a pensar y a hablar sin hipocresía". Y, lógicamente, dejó bien claro que era un derecho de todos, no de unos cuantos y mucho menos de él solo. </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Confiaba tanto en la madurez y la visión política que ofrecía el conocimiento humano, que alguna vez dijo algo lapidario: "ser cultos, para ser libres". </a:t>
            </a:r>
            <a:endParaRPr lang="en-GB" dirty="0">
              <a:latin typeface="Arial" pitchFamily="34" charset="0"/>
              <a:cs typeface="Arial" pitchFamily="34" charset="0"/>
            </a:endParaRPr>
          </a:p>
        </p:txBody>
      </p:sp>
    </p:spTree>
    <p:extLst>
      <p:ext uri="{BB962C8B-B14F-4D97-AF65-F5344CB8AC3E}">
        <p14:creationId xmlns:p14="http://schemas.microsoft.com/office/powerpoint/2010/main" val="26947677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751345"/>
            <a:ext cx="7992888" cy="5078313"/>
          </a:xfrm>
          <a:prstGeom prst="rect">
            <a:avLst/>
          </a:prstGeom>
        </p:spPr>
        <p:txBody>
          <a:bodyPr wrap="square">
            <a:spAutoFit/>
          </a:bodyPr>
          <a:lstStyle/>
          <a:p>
            <a:pPr algn="just">
              <a:lnSpc>
                <a:spcPct val="150000"/>
              </a:lnSpc>
            </a:pPr>
            <a:r>
              <a:rPr lang="es-ES" dirty="0">
                <a:latin typeface="Arial" pitchFamily="34" charset="0"/>
                <a:cs typeface="Arial" pitchFamily="34" charset="0"/>
              </a:rPr>
              <a:t>El 10 de Abril de 1892 José Martí Pérez fundó el Partido Revolucionario Cubano (PRC), máxima expresión de su genialidad política, y donde elevó a lo más alto su condición innata de dirigente revolucionario nacía de una “obra de doce años callada e incesante</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 </a:t>
            </a:r>
            <a:r>
              <a:rPr lang="es-ES" dirty="0" smtClean="0">
                <a:latin typeface="Arial" pitchFamily="34" charset="0"/>
                <a:cs typeface="Arial" pitchFamily="34" charset="0"/>
              </a:rPr>
              <a:t>Organizado </a:t>
            </a:r>
            <a:r>
              <a:rPr lang="es-ES" dirty="0">
                <a:latin typeface="Arial" pitchFamily="34" charset="0"/>
                <a:cs typeface="Arial" pitchFamily="34" charset="0"/>
              </a:rPr>
              <a:t>impecablemente fue creado para garantizar la organización de la guerra y lograr con ella la independencia definitiva de Cuba </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Con la inigualable visión que lo caracterizaba, Martí quería preparar una guerra rápida y segura que garantizara una paz firme y establecer una República independiente y democrática.</a:t>
            </a:r>
            <a:endParaRPr lang="en-GB" dirty="0">
              <a:latin typeface="Arial" pitchFamily="34" charset="0"/>
              <a:cs typeface="Arial" pitchFamily="34" charset="0"/>
            </a:endParaRPr>
          </a:p>
          <a:p>
            <a:pPr algn="just">
              <a:lnSpc>
                <a:spcPct val="150000"/>
              </a:lnSpc>
            </a:pPr>
            <a:r>
              <a:rPr lang="es-ES" dirty="0">
                <a:latin typeface="Arial" pitchFamily="34" charset="0"/>
                <a:cs typeface="Arial" pitchFamily="34" charset="0"/>
              </a:rPr>
              <a:t>El Partido Revolucionario Cubano creado por el Apóstol, no era una organización política más, sino que constituía una agrupación pluriclasista y político-militar.</a:t>
            </a:r>
            <a:endParaRPr lang="en-GB" dirty="0">
              <a:latin typeface="Arial" pitchFamily="34" charset="0"/>
              <a:cs typeface="Arial" pitchFamily="34" charset="0"/>
            </a:endParaRPr>
          </a:p>
        </p:txBody>
      </p:sp>
    </p:spTree>
    <p:extLst>
      <p:ext uri="{BB962C8B-B14F-4D97-AF65-F5344CB8AC3E}">
        <p14:creationId xmlns:p14="http://schemas.microsoft.com/office/powerpoint/2010/main" val="2659210852"/>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188639"/>
            <a:ext cx="8424936" cy="5909310"/>
          </a:xfrm>
          <a:prstGeom prst="rect">
            <a:avLst/>
          </a:prstGeom>
        </p:spPr>
        <p:txBody>
          <a:bodyPr wrap="square">
            <a:spAutoFit/>
          </a:bodyPr>
          <a:lstStyle/>
          <a:p>
            <a:pPr>
              <a:lnSpc>
                <a:spcPct val="150000"/>
              </a:lnSpc>
            </a:pPr>
            <a:r>
              <a:rPr lang="es-ES" dirty="0">
                <a:latin typeface="Arial" pitchFamily="34" charset="0"/>
                <a:cs typeface="Arial" pitchFamily="34" charset="0"/>
              </a:rPr>
              <a:t>Su creación fue trascendental y se llegó a ella a través de una forma de organización superior a la de etapas anteriores. El Partido como clase dirigente de la guerra aseguraba así un mando único.</a:t>
            </a:r>
            <a:endParaRPr lang="en-GB" dirty="0">
              <a:latin typeface="Arial" pitchFamily="34" charset="0"/>
              <a:cs typeface="Arial" pitchFamily="34" charset="0"/>
            </a:endParaRPr>
          </a:p>
          <a:p>
            <a:pPr>
              <a:lnSpc>
                <a:spcPct val="150000"/>
              </a:lnSpc>
            </a:pPr>
            <a:r>
              <a:rPr lang="es-ES" dirty="0">
                <a:latin typeface="Arial" pitchFamily="34" charset="0"/>
                <a:cs typeface="Arial" pitchFamily="34" charset="0"/>
              </a:rPr>
              <a:t>La vida le dio la razón al Maestro, la guerra que él preparó y que comenzó el 24 de febrero de1895 fue un éxito y si no logró la total independencia de Cuba, fue por otro de los peligros advertidos por Martí y que se hizo realidad, la intervención norteamericana en Cuba.  El día antes de morir ratifica en carta a Manuel Mercado su voluntad de impedir la expansión de los Estados Unidos sobre nuestra América, y resume su pensamiento social.</a:t>
            </a:r>
            <a:endParaRPr lang="en-GB" dirty="0">
              <a:latin typeface="Arial" pitchFamily="34" charset="0"/>
              <a:cs typeface="Arial" pitchFamily="34" charset="0"/>
            </a:endParaRPr>
          </a:p>
          <a:p>
            <a:pPr>
              <a:lnSpc>
                <a:spcPct val="150000"/>
              </a:lnSpc>
            </a:pPr>
            <a:r>
              <a:rPr lang="es-ES" dirty="0">
                <a:latin typeface="Arial" pitchFamily="34" charset="0"/>
                <a:cs typeface="Arial" pitchFamily="34" charset="0"/>
              </a:rPr>
              <a:t>Su prematura muerte fue un duro golpe para la patria y, en ella, para el PRC. Desde el inicio de su labor aglutinadora, Martí concentró su afán institucional en impedir que el personalismo y las camarillas dieran al traste con la revolución o minaran la República. Por eso le escribe a Mercado: “Sé desaparecer. Pero no desaparecería mi pensamiento, ni me agriaría mi oscuridad”. </a:t>
            </a:r>
            <a:endParaRPr lang="en-GB" dirty="0">
              <a:latin typeface="Arial" pitchFamily="34" charset="0"/>
              <a:cs typeface="Arial" pitchFamily="34" charset="0"/>
            </a:endParaRPr>
          </a:p>
        </p:txBody>
      </p:sp>
    </p:spTree>
    <p:extLst>
      <p:ext uri="{BB962C8B-B14F-4D97-AF65-F5344CB8AC3E}">
        <p14:creationId xmlns:p14="http://schemas.microsoft.com/office/powerpoint/2010/main" val="331145026"/>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864</TotalTime>
  <Words>1437</Words>
  <Application>Microsoft Office PowerPoint</Application>
  <PresentationFormat>Presentación en pantalla (4:3)</PresentationFormat>
  <Paragraphs>49</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Belkis</dc:creator>
  <cp:lastModifiedBy>Belkis</cp:lastModifiedBy>
  <cp:revision>17</cp:revision>
  <dcterms:created xsi:type="dcterms:W3CDTF">2013-01-17T06:18:50Z</dcterms:created>
  <dcterms:modified xsi:type="dcterms:W3CDTF">2013-01-22T21:54:45Z</dcterms:modified>
</cp:coreProperties>
</file>